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22C61-29DE-6D47-8877-B2E3F7A61AD9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AD89F-4EBA-0045-8B06-F1A95E126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3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AD89F-4EBA-0045-8B06-F1A95E126E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7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sl-SI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sl-SI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sl-SI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sl-SI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sl-SI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sl-SI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sl-SI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sl-S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sl-SI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82088"/>
            <a:ext cx="6477000" cy="4556256"/>
          </a:xfrm>
        </p:spPr>
        <p:txBody>
          <a:bodyPr/>
          <a:lstStyle/>
          <a:p>
            <a:r>
              <a:rPr lang="en-US" sz="7200" dirty="0" smtClean="0"/>
              <a:t>FESTIVAL MARIBOR 2012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(</a:t>
            </a:r>
            <a:r>
              <a:rPr lang="en-US" dirty="0" err="1" smtClean="0"/>
              <a:t>predstavitev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koncert</a:t>
            </a:r>
            <a:r>
              <a:rPr lang="en-US" dirty="0" smtClean="0"/>
              <a:t> “Pa </a:t>
            </a:r>
            <a:r>
              <a:rPr lang="en-US" dirty="0" err="1" smtClean="0"/>
              <a:t>kaj</a:t>
            </a:r>
            <a:r>
              <a:rPr lang="en-US" dirty="0" smtClean="0"/>
              <a:t>?!”)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525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V </a:t>
            </a:r>
            <a:r>
              <a:rPr lang="sl-SI" dirty="0"/>
              <a:t>času po vojni se je v miselnosti ljudi kakor tudi v mislih umetnikov predvsem </a:t>
            </a:r>
            <a:r>
              <a:rPr lang="sl-SI" b="1" dirty="0">
                <a:solidFill>
                  <a:srgbClr val="FF0000"/>
                </a:solidFill>
              </a:rPr>
              <a:t>odražalo družbeno stanje</a:t>
            </a:r>
            <a:r>
              <a:rPr lang="sl-SI" dirty="0"/>
              <a:t>, ki je takrat vladalo po </a:t>
            </a:r>
            <a:r>
              <a:rPr lang="sl-SI" dirty="0">
                <a:solidFill>
                  <a:srgbClr val="FF0000"/>
                </a:solidFill>
              </a:rPr>
              <a:t>obeh svetovnih vojnah</a:t>
            </a:r>
            <a:r>
              <a:rPr lang="sl-SI" dirty="0"/>
              <a:t>. Nekateri umetniki so zatrjevali, da se je človeška rasa znašla na </a:t>
            </a:r>
            <a:r>
              <a:rPr lang="sl-SI" dirty="0">
                <a:solidFill>
                  <a:srgbClr val="FF0000"/>
                </a:solidFill>
              </a:rPr>
              <a:t>točki 0</a:t>
            </a:r>
            <a:r>
              <a:rPr lang="sl-SI" dirty="0"/>
              <a:t> zaradi </a:t>
            </a:r>
            <a:r>
              <a:rPr lang="sl-SI" dirty="0">
                <a:solidFill>
                  <a:srgbClr val="FF0000"/>
                </a:solidFill>
              </a:rPr>
              <a:t>nehumanih in nekorektnih posledic</a:t>
            </a:r>
            <a:r>
              <a:rPr lang="sl-SI" dirty="0"/>
              <a:t>, ki jih za sabo potegne </a:t>
            </a:r>
            <a:r>
              <a:rPr lang="sl-SI" dirty="0">
                <a:solidFill>
                  <a:srgbClr val="FF0000"/>
                </a:solidFill>
              </a:rPr>
              <a:t>vojna</a:t>
            </a:r>
            <a:r>
              <a:rPr lang="sl-SI" dirty="0"/>
              <a:t>. Zato so bile tendence umetnikov, </a:t>
            </a:r>
            <a:r>
              <a:rPr lang="sl-SI" dirty="0">
                <a:solidFill>
                  <a:srgbClr val="FF0000"/>
                </a:solidFill>
              </a:rPr>
              <a:t>prekiniti</a:t>
            </a:r>
            <a:r>
              <a:rPr lang="sl-SI" dirty="0"/>
              <a:t> vse </a:t>
            </a:r>
            <a:r>
              <a:rPr lang="sl-SI" dirty="0">
                <a:solidFill>
                  <a:srgbClr val="FF0000"/>
                </a:solidFill>
              </a:rPr>
              <a:t>vezi s tradicijo</a:t>
            </a:r>
            <a:r>
              <a:rPr lang="sl-SI" dirty="0"/>
              <a:t>. Začeli so </a:t>
            </a:r>
            <a:r>
              <a:rPr lang="sl-SI" dirty="0">
                <a:solidFill>
                  <a:srgbClr val="FF0000"/>
                </a:solidFill>
              </a:rPr>
              <a:t>iskati</a:t>
            </a:r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nove poti izraza</a:t>
            </a:r>
            <a:r>
              <a:rPr lang="sl-SI" dirty="0"/>
              <a:t> in povsem drugačna sredstva, ki bi lahko izrazile njihovo </a:t>
            </a:r>
            <a:r>
              <a:rPr lang="sl-SI" dirty="0">
                <a:solidFill>
                  <a:srgbClr val="FF0000"/>
                </a:solidFill>
              </a:rPr>
              <a:t>kritičnost</a:t>
            </a:r>
            <a:r>
              <a:rPr lang="sl-SI" dirty="0"/>
              <a:t> in </a:t>
            </a:r>
            <a:r>
              <a:rPr lang="sl-SI" dirty="0">
                <a:solidFill>
                  <a:srgbClr val="FF0000"/>
                </a:solidFill>
              </a:rPr>
              <a:t>vsebino</a:t>
            </a:r>
            <a:r>
              <a:rPr lang="sl-SI" dirty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Unknow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573" y="503238"/>
            <a:ext cx="4377097" cy="25186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21755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1607" y="503238"/>
            <a:ext cx="7313613" cy="5287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 smtClean="0"/>
              <a:t>Glasba </a:t>
            </a:r>
            <a:r>
              <a:rPr lang="sl-SI" sz="3200" dirty="0"/>
              <a:t>20. </a:t>
            </a:r>
            <a:r>
              <a:rPr lang="sl-SI" sz="3200" dirty="0" smtClean="0"/>
              <a:t>stoletja</a:t>
            </a:r>
            <a:r>
              <a:rPr lang="sl-SI" sz="3200" dirty="0"/>
              <a:t>, ki predvsem v kronoloških okvirih predstavlja obdobje </a:t>
            </a:r>
            <a:r>
              <a:rPr lang="sl-SI" sz="3200" b="1" dirty="0">
                <a:solidFill>
                  <a:srgbClr val="FF0000"/>
                </a:solidFill>
              </a:rPr>
              <a:t>izrazito različnih glasbenih gibanj</a:t>
            </a:r>
            <a:r>
              <a:rPr lang="sl-SI" sz="3200" dirty="0"/>
              <a:t>. </a:t>
            </a:r>
            <a:endParaRPr lang="sl-SI" sz="3200" dirty="0" smtClean="0"/>
          </a:p>
          <a:p>
            <a:pPr marL="0" indent="0">
              <a:buNone/>
            </a:pPr>
            <a:endParaRPr lang="sl-SI" sz="1000" dirty="0" smtClean="0"/>
          </a:p>
          <a:p>
            <a:pPr marL="0" indent="0">
              <a:buNone/>
            </a:pPr>
            <a:r>
              <a:rPr lang="sl-SI" sz="2200" dirty="0" smtClean="0"/>
              <a:t>V </a:t>
            </a:r>
            <a:r>
              <a:rPr lang="sl-SI" sz="2200" dirty="0"/>
              <a:t>tem  brezglavem naštevanju smo </a:t>
            </a:r>
            <a:r>
              <a:rPr lang="sl-SI" sz="2200" dirty="0" smtClean="0"/>
              <a:t>zaobjeli </a:t>
            </a:r>
          </a:p>
          <a:p>
            <a:pPr marL="0" indent="0">
              <a:buNone/>
            </a:pPr>
            <a:r>
              <a:rPr lang="sl-SI" sz="2200" dirty="0" smtClean="0"/>
              <a:t>samo </a:t>
            </a:r>
            <a:r>
              <a:rPr lang="sl-SI" sz="2200" dirty="0"/>
              <a:t>delček </a:t>
            </a:r>
            <a:r>
              <a:rPr lang="sl-SI" sz="2200" dirty="0" smtClean="0"/>
              <a:t>vse </a:t>
            </a:r>
            <a:r>
              <a:rPr lang="sl-SI" sz="2200" dirty="0"/>
              <a:t>razvejanosti glasbe </a:t>
            </a:r>
            <a:endParaRPr lang="sl-SI" sz="2200" dirty="0" smtClean="0"/>
          </a:p>
          <a:p>
            <a:pPr marL="0" indent="0">
              <a:buNone/>
            </a:pPr>
            <a:r>
              <a:rPr lang="sl-SI" sz="2200" dirty="0" smtClean="0"/>
              <a:t>prejšnjega in sedanjega </a:t>
            </a:r>
            <a:r>
              <a:rPr lang="sl-SI" sz="2200" dirty="0"/>
              <a:t>stoletja.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enderecki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023" y="2281100"/>
            <a:ext cx="3213411" cy="377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00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03238"/>
            <a:ext cx="7313613" cy="5287962"/>
          </a:xfrm>
        </p:spPr>
        <p:txBody>
          <a:bodyPr>
            <a:normAutofit fontScale="55000" lnSpcReduction="20000"/>
          </a:bodyPr>
          <a:lstStyle/>
          <a:p>
            <a:r>
              <a:rPr lang="sl-SI" sz="3300" dirty="0"/>
              <a:t> začetek s </a:t>
            </a:r>
            <a:r>
              <a:rPr lang="sl-SI" sz="3300" dirty="0">
                <a:solidFill>
                  <a:srgbClr val="FF0000"/>
                </a:solidFill>
              </a:rPr>
              <a:t>poznoromantičnim</a:t>
            </a:r>
            <a:r>
              <a:rPr lang="sl-SI" sz="3300" dirty="0"/>
              <a:t> slogom Sergeja Rahmaninova</a:t>
            </a:r>
          </a:p>
          <a:p>
            <a:r>
              <a:rPr lang="sl-SI" sz="3300" dirty="0"/>
              <a:t>nadaljuje z </a:t>
            </a:r>
            <a:r>
              <a:rPr lang="sl-SI" sz="3300" dirty="0">
                <a:solidFill>
                  <a:srgbClr val="FF0000"/>
                </a:solidFill>
              </a:rPr>
              <a:t>impresionizmom</a:t>
            </a:r>
            <a:r>
              <a:rPr lang="sl-SI" sz="3300" dirty="0"/>
              <a:t> (Claude Debussy, Maurice Ravel) </a:t>
            </a:r>
          </a:p>
          <a:p>
            <a:r>
              <a:rPr lang="sl-SI" sz="3300" dirty="0">
                <a:solidFill>
                  <a:srgbClr val="FF0000"/>
                </a:solidFill>
              </a:rPr>
              <a:t>neoklasicizmom</a:t>
            </a:r>
            <a:r>
              <a:rPr lang="sl-SI" sz="3300" dirty="0"/>
              <a:t> (Igor Stravinski) </a:t>
            </a:r>
          </a:p>
          <a:p>
            <a:r>
              <a:rPr lang="sl-SI" sz="3300" dirty="0"/>
              <a:t>s </a:t>
            </a:r>
            <a:r>
              <a:rPr lang="sl-SI" sz="3300" dirty="0">
                <a:solidFill>
                  <a:srgbClr val="FF0000"/>
                </a:solidFill>
              </a:rPr>
              <a:t>serialno</a:t>
            </a:r>
            <a:r>
              <a:rPr lang="sl-SI" sz="3300" dirty="0"/>
              <a:t> glasbo (Pierre Boulez)</a:t>
            </a:r>
          </a:p>
          <a:p>
            <a:r>
              <a:rPr lang="sl-SI" sz="3300" dirty="0"/>
              <a:t>z enostavnimi harmonijami in ritmi </a:t>
            </a:r>
            <a:r>
              <a:rPr lang="sl-SI" sz="3300" dirty="0">
                <a:solidFill>
                  <a:srgbClr val="FF0000"/>
                </a:solidFill>
              </a:rPr>
              <a:t>minimalistov</a:t>
            </a:r>
            <a:r>
              <a:rPr lang="sl-SI" sz="3300" dirty="0"/>
              <a:t> (Steve Reich, Philip Glass)</a:t>
            </a:r>
          </a:p>
          <a:p>
            <a:r>
              <a:rPr lang="sl-SI" sz="3300" dirty="0">
                <a:solidFill>
                  <a:srgbClr val="FF0000"/>
                </a:solidFill>
              </a:rPr>
              <a:t>musique concrète </a:t>
            </a:r>
            <a:r>
              <a:rPr lang="sl-SI" sz="3300" dirty="0"/>
              <a:t>(Pierre Schaeffer) </a:t>
            </a:r>
          </a:p>
          <a:p>
            <a:r>
              <a:rPr lang="sl-SI" sz="3300" dirty="0"/>
              <a:t>z </a:t>
            </a:r>
            <a:r>
              <a:rPr lang="sl-SI" sz="3300" dirty="0">
                <a:solidFill>
                  <a:srgbClr val="FF0000"/>
                </a:solidFill>
              </a:rPr>
              <a:t>mikrotonalno </a:t>
            </a:r>
            <a:r>
              <a:rPr lang="sl-SI" sz="3300" dirty="0"/>
              <a:t>glasbo (Harry Partch, Alois Hába)</a:t>
            </a:r>
          </a:p>
          <a:p>
            <a:r>
              <a:rPr lang="sl-SI" sz="3300" dirty="0">
                <a:solidFill>
                  <a:srgbClr val="FF0000"/>
                </a:solidFill>
              </a:rPr>
              <a:t>aleatoriko </a:t>
            </a:r>
            <a:r>
              <a:rPr lang="sl-SI" sz="3300" dirty="0"/>
              <a:t>(John Cage)</a:t>
            </a:r>
          </a:p>
          <a:p>
            <a:r>
              <a:rPr lang="sl-SI" sz="3300" dirty="0"/>
              <a:t>z </a:t>
            </a:r>
            <a:r>
              <a:rPr lang="sl-SI" sz="3300" dirty="0">
                <a:solidFill>
                  <a:srgbClr val="FF0000"/>
                </a:solidFill>
              </a:rPr>
              <a:t>elektronsko </a:t>
            </a:r>
            <a:r>
              <a:rPr lang="sl-SI" sz="3300" dirty="0"/>
              <a:t>glasbo Karlheinza Stockhausna</a:t>
            </a:r>
          </a:p>
          <a:p>
            <a:r>
              <a:rPr lang="sl-SI" sz="3300" dirty="0">
                <a:solidFill>
                  <a:srgbClr val="FF0000"/>
                </a:solidFill>
              </a:rPr>
              <a:t>polistilizmom</a:t>
            </a:r>
            <a:r>
              <a:rPr lang="sl-SI" sz="3300" dirty="0"/>
              <a:t> (Alfred Schnittke)…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34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sl-SI" dirty="0" smtClean="0"/>
          </a:p>
          <a:p>
            <a:endParaRPr lang="sl-SI" dirty="0"/>
          </a:p>
          <a:p>
            <a:pPr marL="0" indent="0">
              <a:buNone/>
            </a:pPr>
            <a:r>
              <a:rPr lang="sl-SI" dirty="0" smtClean="0"/>
              <a:t>Najpogostejša </a:t>
            </a:r>
            <a:r>
              <a:rPr lang="sl-SI" dirty="0">
                <a:solidFill>
                  <a:srgbClr val="FF0000"/>
                </a:solidFill>
              </a:rPr>
              <a:t>skupna točka</a:t>
            </a:r>
            <a:r>
              <a:rPr lang="sl-SI" dirty="0"/>
              <a:t> vsem tem raznolikim komponističnim pristopom je verjetno </a:t>
            </a:r>
            <a:r>
              <a:rPr lang="sl-SI" dirty="0">
                <a:solidFill>
                  <a:srgbClr val="FF0000"/>
                </a:solidFill>
              </a:rPr>
              <a:t>uporaba </a:t>
            </a:r>
            <a:r>
              <a:rPr lang="sl-SI" dirty="0" smtClean="0">
                <a:solidFill>
                  <a:srgbClr val="FF0000"/>
                </a:solidFill>
              </a:rPr>
              <a:t>disonance</a:t>
            </a:r>
            <a:r>
              <a:rPr lang="sl-SI" dirty="0" smtClean="0"/>
              <a:t>, </a:t>
            </a:r>
            <a:r>
              <a:rPr lang="sl-SI" dirty="0"/>
              <a:t>vendar pa stvari nikakor ne gre podcenjevati. Zato je to obdobje včasih </a:t>
            </a:r>
            <a:r>
              <a:rPr lang="sl-SI" dirty="0" smtClean="0"/>
              <a:t>označeno </a:t>
            </a:r>
            <a:r>
              <a:rPr lang="sl-SI" dirty="0"/>
              <a:t>tudi kot </a:t>
            </a:r>
            <a:r>
              <a:rPr lang="sl-SI" dirty="0">
                <a:solidFill>
                  <a:srgbClr val="FF0000"/>
                </a:solidFill>
              </a:rPr>
              <a:t>»disonantno obdobje« </a:t>
            </a:r>
            <a:r>
              <a:rPr lang="sl-SI" dirty="0"/>
              <a:t>klasične glasbe, ki je sledilo obdobjem, v katerih je bila poudarjena uporaba konsonance (približno do leta 1900). Predvsem pa bi lahko govorili o </a:t>
            </a:r>
            <a:r>
              <a:rPr lang="sl-SI" dirty="0">
                <a:solidFill>
                  <a:srgbClr val="FF0000"/>
                </a:solidFill>
              </a:rPr>
              <a:t>»pluralizmu« </a:t>
            </a:r>
            <a:r>
              <a:rPr lang="sl-SI" dirty="0"/>
              <a:t>slogov, ki so prisotni še dandanes. </a:t>
            </a:r>
            <a:endParaRPr lang="en-US" dirty="0"/>
          </a:p>
          <a:p>
            <a:pPr marL="0" indent="0">
              <a:buNone/>
            </a:pPr>
            <a:r>
              <a:rPr lang="sl-SI" dirty="0"/>
              <a:t> 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images-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20" y="503238"/>
            <a:ext cx="3245452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4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329" y="917144"/>
            <a:ext cx="7313613" cy="487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konec</a:t>
            </a:r>
            <a:r>
              <a:rPr lang="en-US" dirty="0" smtClean="0"/>
              <a:t>… </a:t>
            </a:r>
            <a:r>
              <a:rPr lang="en-US" dirty="0" err="1" smtClean="0"/>
              <a:t>kaj</a:t>
            </a:r>
            <a:r>
              <a:rPr lang="en-US" dirty="0" smtClean="0"/>
              <a:t> </a:t>
            </a:r>
            <a:r>
              <a:rPr lang="en-US" dirty="0" err="1" smtClean="0"/>
              <a:t>še</a:t>
            </a:r>
            <a:r>
              <a:rPr lang="en-US" dirty="0" smtClean="0"/>
              <a:t> </a:t>
            </a:r>
            <a:r>
              <a:rPr lang="en-US" dirty="0" err="1" smtClean="0"/>
              <a:t>ostane</a:t>
            </a:r>
            <a:r>
              <a:rPr lang="en-US" dirty="0" smtClean="0"/>
              <a:t>????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… </a:t>
            </a:r>
            <a:r>
              <a:rPr lang="en-US" dirty="0" err="1" smtClean="0"/>
              <a:t>obisk</a:t>
            </a:r>
            <a:r>
              <a:rPr lang="en-US" dirty="0" smtClean="0"/>
              <a:t> </a:t>
            </a:r>
            <a:r>
              <a:rPr lang="en-US" dirty="0" err="1" smtClean="0"/>
              <a:t>koncerta</a:t>
            </a:r>
            <a:r>
              <a:rPr lang="en-US" dirty="0" smtClean="0"/>
              <a:t>, </a:t>
            </a:r>
            <a:r>
              <a:rPr lang="en-US" dirty="0" err="1" smtClean="0"/>
              <a:t>kjer</a:t>
            </a:r>
            <a:r>
              <a:rPr lang="en-US" dirty="0" smtClean="0"/>
              <a:t> </a:t>
            </a:r>
            <a:r>
              <a:rPr lang="en-US" dirty="0" err="1" smtClean="0"/>
              <a:t>Vam</a:t>
            </a:r>
            <a:r>
              <a:rPr lang="en-US" dirty="0" smtClean="0"/>
              <a:t> </a:t>
            </a:r>
            <a:r>
              <a:rPr lang="en-US" dirty="0" err="1" smtClean="0"/>
              <a:t>želimo</a:t>
            </a:r>
            <a:r>
              <a:rPr lang="en-US" dirty="0" smtClean="0"/>
              <a:t> </a:t>
            </a:r>
            <a:r>
              <a:rPr lang="en-US" dirty="0" err="1" smtClean="0"/>
              <a:t>obilico</a:t>
            </a:r>
            <a:r>
              <a:rPr lang="en-US" dirty="0" smtClean="0"/>
              <a:t> </a:t>
            </a:r>
            <a:r>
              <a:rPr lang="en-US" dirty="0" err="1" smtClean="0"/>
              <a:t>zabave</a:t>
            </a:r>
            <a:r>
              <a:rPr lang="en-US" dirty="0" smtClean="0"/>
              <a:t>, </a:t>
            </a:r>
            <a:r>
              <a:rPr lang="en-US" dirty="0" err="1" smtClean="0"/>
              <a:t>novega</a:t>
            </a:r>
            <a:r>
              <a:rPr lang="en-US" dirty="0" smtClean="0"/>
              <a:t> </a:t>
            </a:r>
            <a:r>
              <a:rPr lang="en-US" dirty="0" err="1" smtClean="0"/>
              <a:t>znanja</a:t>
            </a:r>
            <a:r>
              <a:rPr lang="en-US" dirty="0" smtClean="0"/>
              <a:t>, </a:t>
            </a:r>
            <a:r>
              <a:rPr lang="en-US" dirty="0" err="1" smtClean="0"/>
              <a:t>doživetji</a:t>
            </a:r>
            <a:r>
              <a:rPr lang="en-US" dirty="0" smtClean="0"/>
              <a:t> in </a:t>
            </a:r>
            <a:r>
              <a:rPr lang="en-US" dirty="0" err="1" smtClean="0"/>
              <a:t>izkušenj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Predvsem</a:t>
            </a:r>
            <a:r>
              <a:rPr lang="en-US" b="1" dirty="0" smtClean="0">
                <a:solidFill>
                  <a:srgbClr val="FF0000"/>
                </a:solidFill>
              </a:rPr>
              <a:t> pa, da bi </a:t>
            </a:r>
            <a:r>
              <a:rPr lang="en-US" b="1" dirty="0" err="1" smtClean="0">
                <a:solidFill>
                  <a:srgbClr val="FF0000"/>
                </a:solidFill>
              </a:rPr>
              <a:t>zmogli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glasbo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današnjega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koncerta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poslušati</a:t>
            </a:r>
            <a:r>
              <a:rPr lang="en-US" b="1" dirty="0" smtClean="0">
                <a:solidFill>
                  <a:srgbClr val="FF0000"/>
                </a:solidFill>
              </a:rPr>
              <a:t> z </a:t>
            </a:r>
            <a:r>
              <a:rPr lang="en-US" b="1" dirty="0" err="1" smtClean="0">
                <a:solidFill>
                  <a:srgbClr val="FF0000"/>
                </a:solidFill>
              </a:rPr>
              <a:t>odprtim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srcem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duhom</a:t>
            </a:r>
            <a:r>
              <a:rPr lang="en-US" b="1" dirty="0" smtClean="0">
                <a:solidFill>
                  <a:srgbClr val="FF0000"/>
                </a:solidFill>
              </a:rPr>
              <a:t> in </a:t>
            </a:r>
            <a:r>
              <a:rPr lang="en-US" b="1" dirty="0" err="1" smtClean="0">
                <a:solidFill>
                  <a:srgbClr val="FF0000"/>
                </a:solidFill>
              </a:rPr>
              <a:t>ušesi</a:t>
            </a:r>
            <a:r>
              <a:rPr lang="en-US" b="1" dirty="0" smtClean="0">
                <a:solidFill>
                  <a:srgbClr val="FF0000"/>
                </a:solidFill>
              </a:rPr>
              <a:t>, v </a:t>
            </a:r>
            <a:r>
              <a:rPr lang="en-US" b="1" dirty="0" err="1" smtClean="0">
                <a:solidFill>
                  <a:srgbClr val="FF0000"/>
                </a:solidFill>
              </a:rPr>
              <a:t>vsej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njeni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raznolikosti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ki</a:t>
            </a:r>
            <a:r>
              <a:rPr lang="en-US" b="1" dirty="0" smtClean="0">
                <a:solidFill>
                  <a:srgbClr val="FF0000"/>
                </a:solidFill>
              </a:rPr>
              <a:t> se </a:t>
            </a:r>
            <a:r>
              <a:rPr lang="en-US" b="1" dirty="0" err="1" smtClean="0">
                <a:solidFill>
                  <a:srgbClr val="FF0000"/>
                </a:solidFill>
              </a:rPr>
              <a:t>vam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ponuja</a:t>
            </a:r>
            <a:r>
              <a:rPr lang="en-US" b="1" dirty="0" smtClean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9496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4400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400" b="1" i="1" dirty="0" smtClean="0">
                <a:solidFill>
                  <a:srgbClr val="FF0000"/>
                </a:solidFill>
              </a:rPr>
              <a:t>Pa </a:t>
            </a:r>
            <a:r>
              <a:rPr lang="en-US" sz="4400" b="1" i="1" dirty="0" err="1">
                <a:solidFill>
                  <a:srgbClr val="FF0000"/>
                </a:solidFill>
              </a:rPr>
              <a:t>naj</a:t>
            </a:r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</a:rPr>
              <a:t>tudi</a:t>
            </a:r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</a:rPr>
              <a:t>Vaša</a:t>
            </a:r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</a:rPr>
              <a:t>domišljija</a:t>
            </a:r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</a:rPr>
              <a:t>dobi</a:t>
            </a:r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</a:rPr>
              <a:t>pravega</a:t>
            </a:r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</a:rPr>
              <a:t>vetra</a:t>
            </a:r>
            <a:r>
              <a:rPr lang="en-US" sz="4400" b="1" i="1" dirty="0" smtClean="0">
                <a:solidFill>
                  <a:srgbClr val="FF0000"/>
                </a:solidFill>
              </a:rPr>
              <a:t> pod </a:t>
            </a:r>
            <a:r>
              <a:rPr lang="en-US" sz="4400" b="1" i="1" dirty="0" err="1" smtClean="0">
                <a:solidFill>
                  <a:srgbClr val="FF0000"/>
                </a:solidFill>
              </a:rPr>
              <a:t>peroti</a:t>
            </a:r>
            <a:r>
              <a:rPr lang="en-US" sz="4400" b="1" i="1" dirty="0" smtClean="0">
                <a:solidFill>
                  <a:srgbClr val="FF0000"/>
                </a:solidFill>
              </a:rPr>
              <a:t> </a:t>
            </a:r>
            <a:r>
              <a:rPr lang="en-US" sz="4400" b="1" i="1" dirty="0">
                <a:solidFill>
                  <a:srgbClr val="FF0000"/>
                </a:solidFill>
              </a:rPr>
              <a:t>in </a:t>
            </a:r>
            <a:r>
              <a:rPr lang="en-US" sz="4400" b="1" i="1" dirty="0" err="1">
                <a:solidFill>
                  <a:srgbClr val="FF0000"/>
                </a:solidFill>
              </a:rPr>
              <a:t>zares</a:t>
            </a:r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</a:rPr>
              <a:t>razširi</a:t>
            </a:r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</a:rPr>
              <a:t>krila</a:t>
            </a:r>
            <a:r>
              <a:rPr lang="en-US" sz="4400" b="1" i="1" smtClean="0">
                <a:solidFill>
                  <a:srgbClr val="FF0000"/>
                </a:solidFill>
              </a:rPr>
              <a:t>…</a:t>
            </a:r>
            <a:endParaRPr lang="en-US" sz="44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rgbClr val="FF0000"/>
              </a:solidFill>
            </a:endParaRPr>
          </a:p>
        </p:txBody>
      </p:sp>
      <p:pic>
        <p:nvPicPr>
          <p:cNvPr id="4" name="Picture 3" descr="Stacie-Campanelli-Music-Rainb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03238"/>
            <a:ext cx="7516718" cy="268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11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/>
              <a:t/>
            </a:r>
            <a:br>
              <a:rPr lang="en-US" sz="6600" dirty="0"/>
            </a:b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b="1" dirty="0" smtClean="0"/>
              <a:t>”Pa </a:t>
            </a:r>
            <a:r>
              <a:rPr lang="en-US" sz="6600" b="1" dirty="0" err="1" smtClean="0"/>
              <a:t>kaj</a:t>
            </a:r>
            <a:r>
              <a:rPr lang="en-US" sz="6600" b="1" dirty="0" smtClean="0"/>
              <a:t>!?”</a:t>
            </a:r>
            <a:br>
              <a:rPr lang="en-US" sz="6600" b="1" dirty="0" smtClean="0"/>
            </a:br>
            <a:r>
              <a:rPr lang="en-US" dirty="0" smtClean="0"/>
              <a:t>… </a:t>
            </a:r>
            <a:r>
              <a:rPr lang="en-US" dirty="0" err="1" smtClean="0"/>
              <a:t>če</a:t>
            </a:r>
            <a:r>
              <a:rPr lang="en-US" dirty="0" smtClean="0"/>
              <a:t> rad </a:t>
            </a:r>
            <a:r>
              <a:rPr lang="en-US" dirty="0" err="1" smtClean="0"/>
              <a:t>poslušam</a:t>
            </a:r>
            <a:r>
              <a:rPr lang="en-US" dirty="0" smtClean="0"/>
              <a:t> </a:t>
            </a:r>
            <a:r>
              <a:rPr lang="en-US" dirty="0" err="1" smtClean="0"/>
              <a:t>dobro</a:t>
            </a:r>
            <a:r>
              <a:rPr lang="en-US" dirty="0" smtClean="0"/>
              <a:t> in </a:t>
            </a:r>
            <a:r>
              <a:rPr lang="en-US" dirty="0" err="1" smtClean="0"/>
              <a:t>iskreno</a:t>
            </a:r>
            <a:r>
              <a:rPr lang="en-US" dirty="0" smtClean="0"/>
              <a:t> </a:t>
            </a:r>
            <a:r>
              <a:rPr lang="en-US" dirty="0" err="1" smtClean="0"/>
              <a:t>glasbo</a:t>
            </a:r>
            <a:r>
              <a:rPr lang="en-US" dirty="0" smtClean="0"/>
              <a:t>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041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1.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današnjega</a:t>
            </a:r>
            <a:r>
              <a:rPr lang="en-US" dirty="0" smtClean="0"/>
              <a:t> </a:t>
            </a:r>
            <a:r>
              <a:rPr lang="en-US" dirty="0" err="1" smtClean="0"/>
              <a:t>pogovora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64478"/>
            <a:ext cx="7313613" cy="405606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6600" b="1" dirty="0" smtClean="0">
                <a:solidFill>
                  <a:srgbClr val="FF0000"/>
                </a:solidFill>
              </a:rPr>
              <a:t>“ROMANTIKA”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29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“</a:t>
            </a:r>
            <a:r>
              <a:rPr lang="en-US" sz="3200" dirty="0" err="1" smtClean="0"/>
              <a:t>Romantika</a:t>
            </a:r>
            <a:r>
              <a:rPr lang="en-US" sz="3200" dirty="0" smtClean="0"/>
              <a:t>” </a:t>
            </a:r>
            <a:r>
              <a:rPr lang="en-US" sz="3200" dirty="0" smtClean="0">
                <a:solidFill>
                  <a:srgbClr val="FF0000"/>
                </a:solidFill>
              </a:rPr>
              <a:t>NI</a:t>
            </a:r>
            <a:r>
              <a:rPr lang="en-US" sz="3200" dirty="0" smtClean="0">
                <a:solidFill>
                  <a:srgbClr val="000000"/>
                </a:solidFill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cs typeface="Abadi MT Condensed Light"/>
              </a:rPr>
              <a:t>č</a:t>
            </a:r>
            <a:r>
              <a:rPr lang="en-US" sz="3200" dirty="0" err="1" smtClean="0">
                <a:solidFill>
                  <a:srgbClr val="000000"/>
                </a:solidFill>
              </a:rPr>
              <a:t>e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dekletu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prineseš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šopek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rož</a:t>
            </a:r>
            <a:r>
              <a:rPr lang="en-US" sz="3200" dirty="0" smtClean="0">
                <a:solidFill>
                  <a:srgbClr val="000000"/>
                </a:solidFill>
              </a:rPr>
              <a:t> in </a:t>
            </a:r>
            <a:r>
              <a:rPr lang="en-US" sz="3200" dirty="0" err="1" smtClean="0">
                <a:solidFill>
                  <a:srgbClr val="000000"/>
                </a:solidFill>
              </a:rPr>
              <a:t>čokolado</a:t>
            </a:r>
            <a:r>
              <a:rPr lang="en-US" sz="3200" dirty="0" smtClean="0">
                <a:solidFill>
                  <a:srgbClr val="000000"/>
                </a:solidFill>
              </a:rPr>
              <a:t>! </a:t>
            </a:r>
            <a:br>
              <a:rPr lang="en-US" sz="32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(no </a:t>
            </a:r>
            <a:r>
              <a:rPr lang="en-US" sz="2000" dirty="0" err="1" smtClean="0">
                <a:solidFill>
                  <a:srgbClr val="000000"/>
                </a:solidFill>
              </a:rPr>
              <a:t>tudi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,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vendar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ne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termin</a:t>
            </a:r>
            <a:r>
              <a:rPr lang="sl-SI" sz="2000" dirty="0" smtClean="0">
                <a:solidFill>
                  <a:srgbClr val="000000"/>
                </a:solidFill>
                <a:sym typeface="Wingdings"/>
              </a:rPr>
              <a:t>,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o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katerem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bo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tekla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današnja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predstavitev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123" y="1599122"/>
            <a:ext cx="7404890" cy="5361763"/>
          </a:xfrm>
        </p:spPr>
        <p:txBody>
          <a:bodyPr>
            <a:normAutofit/>
          </a:bodyPr>
          <a:lstStyle/>
          <a:p>
            <a:endParaRPr lang="sl-SI" sz="1300" dirty="0" smtClean="0"/>
          </a:p>
          <a:p>
            <a:pPr marL="0" indent="0">
              <a:buNone/>
            </a:pPr>
            <a:endParaRPr lang="sl-SI" sz="3800" b="1" dirty="0" smtClean="0"/>
          </a:p>
          <a:p>
            <a:pPr marL="0" indent="0">
              <a:buNone/>
            </a:pPr>
            <a:endParaRPr lang="sl-SI" sz="3800" b="1" dirty="0" smtClean="0"/>
          </a:p>
          <a:p>
            <a:endParaRPr lang="sl-SI" sz="1300" dirty="0" smtClean="0"/>
          </a:p>
          <a:p>
            <a:endParaRPr lang="sl-SI" sz="1300" dirty="0"/>
          </a:p>
        </p:txBody>
      </p:sp>
      <p:pic>
        <p:nvPicPr>
          <p:cNvPr id="4" name="Picture 3" descr="_okolada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303" y="2939563"/>
            <a:ext cx="3657012" cy="26869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4740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313613" cy="4056062"/>
          </a:xfrm>
        </p:spPr>
        <p:txBody>
          <a:bodyPr>
            <a:normAutofit/>
          </a:bodyPr>
          <a:lstStyle/>
          <a:p>
            <a:endParaRPr lang="sl-SI" sz="3200" b="1" dirty="0" smtClean="0"/>
          </a:p>
          <a:p>
            <a:r>
              <a:rPr lang="sl-SI" sz="3200" b="1" dirty="0" smtClean="0"/>
              <a:t>romantika je v strokovni terminologiji znana kot </a:t>
            </a:r>
            <a:r>
              <a:rPr lang="sl-SI" sz="3200" b="1" dirty="0" smtClean="0">
                <a:solidFill>
                  <a:srgbClr val="FF0000"/>
                </a:solidFill>
              </a:rPr>
              <a:t>estetsko-zgodovinsko obdobje </a:t>
            </a:r>
            <a:r>
              <a:rPr lang="sl-SI" sz="3200" b="1" dirty="0" smtClean="0"/>
              <a:t>predvsem </a:t>
            </a:r>
            <a:r>
              <a:rPr lang="sl-SI" sz="3200" b="1" dirty="0" smtClean="0">
                <a:solidFill>
                  <a:srgbClr val="FF0000"/>
                </a:solidFill>
              </a:rPr>
              <a:t>19.</a:t>
            </a:r>
            <a:r>
              <a:rPr lang="sl-SI" sz="3200" b="1" dirty="0" smtClean="0"/>
              <a:t> </a:t>
            </a:r>
            <a:r>
              <a:rPr lang="sl-SI" sz="3200" b="1" dirty="0" smtClean="0">
                <a:solidFill>
                  <a:srgbClr val="FF0000"/>
                </a:solidFill>
              </a:rPr>
              <a:t>stoletja</a:t>
            </a:r>
          </a:p>
          <a:p>
            <a:endParaRPr lang="sl-SI" sz="3200" b="1" dirty="0"/>
          </a:p>
          <a:p>
            <a:pPr marL="0" indent="0">
              <a:buNone/>
            </a:pPr>
            <a:endParaRPr lang="sl-SI" sz="3200" b="1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706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“</a:t>
            </a:r>
            <a:r>
              <a:rPr lang="en-US" dirty="0" err="1" smtClean="0">
                <a:solidFill>
                  <a:srgbClr val="FF0000"/>
                </a:solidFill>
              </a:rPr>
              <a:t>romantika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sz="2400" i="1" dirty="0" smtClean="0"/>
              <a:t>(</a:t>
            </a:r>
            <a:r>
              <a:rPr lang="en-US" sz="2400" i="1" dirty="0" err="1" smtClean="0"/>
              <a:t>slogovna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opredelitev</a:t>
            </a:r>
            <a:r>
              <a:rPr lang="en-US" sz="2400" i="1" dirty="0" smtClean="0"/>
              <a:t>)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sl-SI" sz="4100" dirty="0"/>
              <a:t>j</a:t>
            </a:r>
            <a:r>
              <a:rPr lang="sl-SI" sz="4100" dirty="0" smtClean="0"/>
              <a:t>e povezana </a:t>
            </a:r>
            <a:r>
              <a:rPr lang="sl-SI" sz="4100" dirty="0"/>
              <a:t>je z romantičnimi </a:t>
            </a:r>
            <a:r>
              <a:rPr lang="sl-SI" sz="4100" dirty="0">
                <a:solidFill>
                  <a:srgbClr val="FF0000"/>
                </a:solidFill>
              </a:rPr>
              <a:t>gibanji</a:t>
            </a:r>
            <a:r>
              <a:rPr lang="sl-SI" sz="4100" dirty="0"/>
              <a:t> v </a:t>
            </a:r>
            <a:r>
              <a:rPr lang="sl-SI" sz="4100" b="1" dirty="0">
                <a:solidFill>
                  <a:srgbClr val="FF0000"/>
                </a:solidFill>
              </a:rPr>
              <a:t>literaturi, likovni umetnosti </a:t>
            </a:r>
            <a:r>
              <a:rPr lang="sl-SI" sz="4100" dirty="0"/>
              <a:t>in </a:t>
            </a:r>
            <a:r>
              <a:rPr lang="sl-SI" sz="4100" b="1" dirty="0" smtClean="0">
                <a:solidFill>
                  <a:srgbClr val="FF0000"/>
                </a:solidFill>
              </a:rPr>
              <a:t>filozofiji</a:t>
            </a:r>
            <a:endParaRPr lang="sl-SI" sz="4100" dirty="0"/>
          </a:p>
          <a:p>
            <a:pPr algn="just"/>
            <a:r>
              <a:rPr lang="sl-SI" sz="4100" dirty="0" smtClean="0"/>
              <a:t>gibanje </a:t>
            </a:r>
            <a:r>
              <a:rPr lang="sl-SI" sz="4100" dirty="0"/>
              <a:t>je temeljilo na prepričanju, da vse resnice ni mogoče določiti iz </a:t>
            </a:r>
            <a:r>
              <a:rPr lang="sl-SI" sz="4100" dirty="0">
                <a:solidFill>
                  <a:srgbClr val="FF0000"/>
                </a:solidFill>
              </a:rPr>
              <a:t>preverljivih </a:t>
            </a:r>
            <a:r>
              <a:rPr lang="sl-SI" sz="4100" dirty="0" smtClean="0">
                <a:solidFill>
                  <a:srgbClr val="FF0000"/>
                </a:solidFill>
              </a:rPr>
              <a:t>dejstev</a:t>
            </a:r>
            <a:r>
              <a:rPr lang="sl-SI" sz="4100" dirty="0" smtClean="0"/>
              <a:t>, </a:t>
            </a:r>
            <a:r>
              <a:rPr lang="sl-SI" sz="4100" dirty="0"/>
              <a:t>da obstajajo </a:t>
            </a:r>
            <a:r>
              <a:rPr lang="sl-SI" sz="4100" dirty="0">
                <a:solidFill>
                  <a:srgbClr val="FF0000"/>
                </a:solidFill>
              </a:rPr>
              <a:t>nadčutne resničnosti</a:t>
            </a:r>
            <a:r>
              <a:rPr lang="sl-SI" sz="4100" dirty="0"/>
              <a:t>, ki jih lahko dosežemo le preko </a:t>
            </a:r>
            <a:r>
              <a:rPr lang="sl-SI" sz="4100" dirty="0">
                <a:solidFill>
                  <a:srgbClr val="FF0000"/>
                </a:solidFill>
              </a:rPr>
              <a:t>čustev, občutij in </a:t>
            </a:r>
            <a:r>
              <a:rPr lang="sl-SI" sz="4100" dirty="0" smtClean="0">
                <a:solidFill>
                  <a:srgbClr val="FF0000"/>
                </a:solidFill>
              </a:rPr>
              <a:t>intuicije</a:t>
            </a:r>
            <a:r>
              <a:rPr lang="sl-SI" sz="4100" dirty="0" smtClean="0"/>
              <a:t> </a:t>
            </a:r>
          </a:p>
          <a:p>
            <a:pPr algn="just"/>
            <a:r>
              <a:rPr lang="sl-SI" sz="4100" dirty="0" smtClean="0"/>
              <a:t>“romantična glasba” </a:t>
            </a:r>
            <a:r>
              <a:rPr lang="sl-SI" sz="4100" dirty="0"/>
              <a:t>si je prizadevala, da bi večji pomen dala </a:t>
            </a:r>
            <a:r>
              <a:rPr lang="sl-SI" sz="4100" b="1" dirty="0">
                <a:solidFill>
                  <a:srgbClr val="FF0000"/>
                </a:solidFill>
              </a:rPr>
              <a:t>»čustvenemu« izrazu</a:t>
            </a:r>
            <a:r>
              <a:rPr lang="sl-SI" sz="4100" dirty="0"/>
              <a:t> in da bi mogla opisati te globlje resnice, ob tem pa bi ohranila ali celo </a:t>
            </a:r>
            <a:r>
              <a:rPr lang="sl-SI" sz="4100" dirty="0">
                <a:solidFill>
                  <a:srgbClr val="FF0000"/>
                </a:solidFill>
              </a:rPr>
              <a:t>razširila formalne strukture obdobja </a:t>
            </a:r>
            <a:r>
              <a:rPr lang="sl-SI" sz="4100" dirty="0" smtClean="0">
                <a:solidFill>
                  <a:srgbClr val="FF0000"/>
                </a:solidFill>
              </a:rPr>
              <a:t>klasicizma </a:t>
            </a:r>
          </a:p>
          <a:p>
            <a:pPr algn="just"/>
            <a:r>
              <a:rPr lang="sl-SI" sz="2000" i="1" dirty="0" smtClean="0"/>
              <a:t>(Vsakdanja </a:t>
            </a:r>
            <a:r>
              <a:rPr lang="sl-SI" sz="2000" i="1" dirty="0"/>
              <a:t>raba izraza “romantična glasba” na glasbo, ki naj vzbudi mehko in zasanjano vzdušje. Ta raba ima svoje korenine v pomenu besede “romantičen”, ki se je uveljavil v tem obdobju, toda ta opis ne velja za vsa dela, ki so bila napisana v obdobju romantike. Ravno nasprotno; glasba, ki je “romantična” v današnji vsakdanji rabi (v povezavi s čustvom ljubezni) ni nujno povezana z obdobjem romantike</a:t>
            </a:r>
            <a:r>
              <a:rPr lang="sl-SI" sz="2000" i="1" dirty="0" smtClean="0"/>
              <a:t>.)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426548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>
                <a:solidFill>
                  <a:srgbClr val="FF0000"/>
                </a:solidFill>
              </a:rPr>
              <a:t>L. </a:t>
            </a:r>
            <a:r>
              <a:rPr lang="sl-SI" b="1" u="sng" dirty="0" smtClean="0">
                <a:solidFill>
                  <a:srgbClr val="FF0000"/>
                </a:solidFill>
              </a:rPr>
              <a:t>v</a:t>
            </a:r>
            <a:r>
              <a:rPr lang="en-US" b="1" u="sng" dirty="0" smtClean="0">
                <a:solidFill>
                  <a:srgbClr val="FF0000"/>
                </a:solidFill>
              </a:rPr>
              <a:t>an </a:t>
            </a:r>
            <a:r>
              <a:rPr lang="en-US" b="1" u="sng" dirty="0" smtClean="0">
                <a:solidFill>
                  <a:srgbClr val="FF0000"/>
                </a:solidFill>
              </a:rPr>
              <a:t>Beethoven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prelomni</a:t>
            </a:r>
            <a:r>
              <a:rPr lang="en-US" dirty="0" smtClean="0"/>
              <a:t>” in </a:t>
            </a:r>
            <a:r>
              <a:rPr lang="en-US" dirty="0" err="1" smtClean="0"/>
              <a:t>pomembni</a:t>
            </a:r>
            <a:r>
              <a:rPr lang="en-US" dirty="0" smtClean="0"/>
              <a:t> </a:t>
            </a:r>
            <a:r>
              <a:rPr lang="en-US" dirty="0" err="1" smtClean="0"/>
              <a:t>skladatelj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je </a:t>
            </a:r>
            <a:r>
              <a:rPr lang="en-US" dirty="0" err="1" smtClean="0"/>
              <a:t>imel</a:t>
            </a:r>
            <a:r>
              <a:rPr lang="en-US" dirty="0" smtClean="0"/>
              <a:t> </a:t>
            </a:r>
            <a:r>
              <a:rPr lang="en-US" dirty="0" err="1" smtClean="0"/>
              <a:t>velik</a:t>
            </a:r>
            <a:r>
              <a:rPr lang="en-US" dirty="0" smtClean="0"/>
              <a:t> </a:t>
            </a:r>
            <a:r>
              <a:rPr lang="en-US" dirty="0" err="1" smtClean="0"/>
              <a:t>vpliv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glasbe</a:t>
            </a:r>
            <a:r>
              <a:rPr lang="en-US" dirty="0" smtClean="0"/>
              <a:t> v 19. </a:t>
            </a:r>
            <a:r>
              <a:rPr lang="en-US" dirty="0" err="1" smtClean="0"/>
              <a:t>stoletju</a:t>
            </a:r>
            <a:endParaRPr lang="en-US" dirty="0"/>
          </a:p>
        </p:txBody>
      </p:sp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444" y="1371599"/>
            <a:ext cx="3104345" cy="337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07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03238"/>
            <a:ext cx="7313613" cy="52879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sz="3200" dirty="0">
                <a:solidFill>
                  <a:srgbClr val="FF0000"/>
                </a:solidFill>
              </a:rPr>
              <a:t>Beethoven je </a:t>
            </a:r>
            <a:r>
              <a:rPr lang="sl-SI" sz="3200" dirty="0" smtClean="0">
                <a:solidFill>
                  <a:srgbClr val="FF0000"/>
                </a:solidFill>
              </a:rPr>
              <a:t>“prelomeni” </a:t>
            </a:r>
            <a:r>
              <a:rPr lang="sl-SI" sz="3200" dirty="0">
                <a:solidFill>
                  <a:srgbClr val="FF0000"/>
                </a:solidFill>
              </a:rPr>
              <a:t>umetnik  predvsem v smislu oblikovanja notranje in zunanje forme. </a:t>
            </a:r>
            <a:endParaRPr lang="sl-SI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1900" dirty="0" smtClean="0"/>
              <a:t>(predstavnik </a:t>
            </a:r>
            <a:r>
              <a:rPr lang="sl-SI" sz="1900" dirty="0"/>
              <a:t>“absolutne” </a:t>
            </a:r>
            <a:r>
              <a:rPr lang="sl-SI" sz="1900" dirty="0" smtClean="0"/>
              <a:t>glasbe, pomen nedotakljivosti notnega teksta, v ospredju neka ideja, gradi kompozicijo iz malega motiva, celice, ki predstavlja osnovo za nadaljnje ustvarjanje)</a:t>
            </a:r>
          </a:p>
          <a:p>
            <a:pPr marL="0" indent="0">
              <a:buNone/>
            </a:pPr>
            <a:r>
              <a:rPr lang="sl-SI" sz="1900" b="1" dirty="0" smtClean="0">
                <a:solidFill>
                  <a:srgbClr val="FF0000"/>
                </a:solidFill>
              </a:rPr>
              <a:t>ABSOLUTNA</a:t>
            </a:r>
            <a:r>
              <a:rPr lang="sl-SI" sz="1900" dirty="0" smtClean="0"/>
              <a:t> glasba:</a:t>
            </a:r>
            <a:r>
              <a:rPr lang="sl-SI" sz="1900" dirty="0"/>
              <a:t> pri absolutni glasbi gre pri tem orisovanju bolj za abstraktna opisovanja in občutja, v veliki meri prepuščena dojemanju posameznika. </a:t>
            </a:r>
            <a:r>
              <a:rPr lang="sl-SI" sz="1900" dirty="0" smtClean="0"/>
              <a:t>Gre </a:t>
            </a:r>
            <a:r>
              <a:rPr lang="sl-SI" sz="1900" dirty="0"/>
              <a:t>za termin, ki orisuje nek “program” glasbe, kar je lahko tudi </a:t>
            </a:r>
            <a:r>
              <a:rPr lang="sl-SI" sz="1900" dirty="0" smtClean="0"/>
              <a:t>svojevrsten </a:t>
            </a:r>
            <a:r>
              <a:rPr lang="sl-SI" sz="1900" dirty="0"/>
              <a:t>paradoks, saj je nasprotno od absolutne glasbe ravno programska. Absolutna glasba zajema predvsem področje njene sporočilnosti, v smislu nedoločenosti programa predvsem v snovnem smislu. </a:t>
            </a:r>
            <a:endParaRPr lang="sl-SI" sz="1900" dirty="0" smtClean="0"/>
          </a:p>
          <a:p>
            <a:pPr marL="0" indent="0">
              <a:buNone/>
            </a:pPr>
            <a:r>
              <a:rPr lang="sl-SI" sz="1900" dirty="0" smtClean="0"/>
              <a:t>Nasprotje - </a:t>
            </a:r>
            <a:r>
              <a:rPr lang="sl-SI" sz="1900" b="1" dirty="0" smtClean="0">
                <a:solidFill>
                  <a:srgbClr val="FF0000"/>
                </a:solidFill>
              </a:rPr>
              <a:t>PROGRAMSKA</a:t>
            </a:r>
            <a:r>
              <a:rPr lang="sl-SI" sz="1900" dirty="0" smtClean="0">
                <a:solidFill>
                  <a:srgbClr val="FF0000"/>
                </a:solidFill>
              </a:rPr>
              <a:t> </a:t>
            </a:r>
            <a:r>
              <a:rPr lang="sl-SI" sz="1900" dirty="0" smtClean="0"/>
              <a:t>glasba: njen program je </a:t>
            </a:r>
            <a:r>
              <a:rPr lang="sl-SI" sz="1900" dirty="0"/>
              <a:t>lahko zelo očiten in vemo kaj točno ponazarja (npr. Vivaldi; Štirje letni časi, Rimski-Korzakov; Čmrljev let…</a:t>
            </a:r>
            <a:r>
              <a:rPr lang="sl-SI" sz="19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4259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en-US" dirty="0" err="1"/>
              <a:t>t</a:t>
            </a:r>
            <a:r>
              <a:rPr lang="en-US" dirty="0" err="1" smtClean="0"/>
              <a:t>ema</a:t>
            </a:r>
            <a:r>
              <a:rPr lang="en-US" dirty="0" smtClean="0"/>
              <a:t> </a:t>
            </a:r>
            <a:r>
              <a:rPr lang="en-US" dirty="0" err="1" smtClean="0"/>
              <a:t>današnjega</a:t>
            </a:r>
            <a:r>
              <a:rPr lang="en-US" dirty="0" smtClean="0"/>
              <a:t> </a:t>
            </a:r>
            <a:r>
              <a:rPr lang="en-US" dirty="0" err="1" smtClean="0"/>
              <a:t>pogovora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000" b="1" dirty="0" err="1" smtClean="0">
                <a:solidFill>
                  <a:srgbClr val="FF0000"/>
                </a:solidFill>
              </a:rPr>
              <a:t>glasba</a:t>
            </a:r>
            <a:r>
              <a:rPr lang="en-US" sz="6000" b="1" dirty="0" smtClean="0">
                <a:solidFill>
                  <a:srgbClr val="FF0000"/>
                </a:solidFill>
              </a:rPr>
              <a:t> 20. in 21. </a:t>
            </a:r>
            <a:r>
              <a:rPr lang="en-US" sz="6000" b="1" dirty="0" err="1" smtClean="0">
                <a:solidFill>
                  <a:srgbClr val="FF0000"/>
                </a:solidFill>
              </a:rPr>
              <a:t>stoletja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200px-TudorCageShiraz197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0" y="3784600"/>
            <a:ext cx="2540000" cy="2006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01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415</TotalTime>
  <Words>705</Words>
  <Application>Microsoft Office PowerPoint</Application>
  <PresentationFormat>Diaprojekcija na zaslonu (4:3)</PresentationFormat>
  <Paragraphs>66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6" baseType="lpstr">
      <vt:lpstr>Inkwell</vt:lpstr>
      <vt:lpstr>FESTIVAL MARIBOR 2012</vt:lpstr>
      <vt:lpstr>    ”Pa kaj!?” … če rad poslušam dobro in iskreno glasbo!!!</vt:lpstr>
      <vt:lpstr>  1. tema današnjega pogovora:</vt:lpstr>
      <vt:lpstr>   “Romantika” NI, če dekletu prineseš šopek rož in čokolado!  (no tudi, vendar ne termin, o katerem bo tekla današnja predstavitev)</vt:lpstr>
      <vt:lpstr>PowerPointova predstavitev</vt:lpstr>
      <vt:lpstr>“romantika” (slogovna opredelitev) </vt:lpstr>
      <vt:lpstr> L. van Beethoven </vt:lpstr>
      <vt:lpstr>PowerPointova predstavitev</vt:lpstr>
      <vt:lpstr> 2. tema današnjega pogovora: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FESTIVAL MARIBOR 2012</dc:title>
  <dc:creator>Tilen Draksler</dc:creator>
  <cp:lastModifiedBy>Festival Ana</cp:lastModifiedBy>
  <cp:revision>14</cp:revision>
  <dcterms:created xsi:type="dcterms:W3CDTF">2012-09-01T08:45:35Z</dcterms:created>
  <dcterms:modified xsi:type="dcterms:W3CDTF">2012-09-04T10:13:37Z</dcterms:modified>
</cp:coreProperties>
</file>